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1"/>
  </p:notesMasterIdLst>
  <p:handoutMasterIdLst>
    <p:handoutMasterId r:id="rId22"/>
  </p:handoutMasterIdLst>
  <p:sldIdLst>
    <p:sldId id="292" r:id="rId5"/>
    <p:sldId id="1319" r:id="rId6"/>
    <p:sldId id="298" r:id="rId7"/>
    <p:sldId id="539" r:id="rId8"/>
    <p:sldId id="536" r:id="rId9"/>
    <p:sldId id="535" r:id="rId10"/>
    <p:sldId id="1321" r:id="rId11"/>
    <p:sldId id="1325" r:id="rId12"/>
    <p:sldId id="527" r:id="rId13"/>
    <p:sldId id="529" r:id="rId14"/>
    <p:sldId id="532" r:id="rId15"/>
    <p:sldId id="537" r:id="rId16"/>
    <p:sldId id="538" r:id="rId17"/>
    <p:sldId id="1327" r:id="rId18"/>
    <p:sldId id="1326" r:id="rId19"/>
    <p:sldId id="293" r:id="rId2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73"/>
    <a:srgbClr val="E98B0D"/>
    <a:srgbClr val="B86FAD"/>
    <a:srgbClr val="8293CA"/>
    <a:srgbClr val="E2CAB9"/>
    <a:srgbClr val="F15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82" d="100"/>
          <a:sy n="82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07/04/2024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07/04/2024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75553" y="3841"/>
            <a:ext cx="78585" cy="6858000"/>
          </a:xfrm>
          <a:prstGeom prst="rect">
            <a:avLst/>
          </a:prstGeom>
          <a:solidFill>
            <a:srgbClr val="829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6470"/>
            <a:ext cx="137546" cy="6858000"/>
          </a:xfrm>
          <a:prstGeom prst="rect">
            <a:avLst/>
          </a:prstGeom>
          <a:solidFill>
            <a:srgbClr val="B86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12E273D-61EC-2153-FBD8-57E63444CB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7499" y="-853"/>
            <a:ext cx="4955506" cy="685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07/04/2024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7108" y="0"/>
            <a:ext cx="6680717" cy="3227514"/>
          </a:xfrm>
        </p:spPr>
        <p:txBody>
          <a:bodyPr>
            <a:noAutofit/>
          </a:bodyPr>
          <a:lstStyle/>
          <a:p>
            <a:pPr algn="ctr"/>
            <a:r>
              <a:rPr lang="it-IT" sz="4800" dirty="0">
                <a:solidFill>
                  <a:srgbClr val="002060"/>
                </a:solidFill>
              </a:rPr>
              <a:t>IPOVITAMINOSI E DEFICIT DI MICRONUTRIENTI DOPO CHIRURGIA BARIATRICA</a:t>
            </a:r>
          </a:p>
        </p:txBody>
      </p:sp>
      <p:sp>
        <p:nvSpPr>
          <p:cNvPr id="6" name="Sottotitolo 3">
            <a:extLst>
              <a:ext uri="{FF2B5EF4-FFF2-40B4-BE49-F238E27FC236}">
                <a16:creationId xmlns:a16="http://schemas.microsoft.com/office/drawing/2014/main" id="{4752406E-DAA5-FA25-3427-F39302410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0175" y="3507673"/>
            <a:ext cx="6537650" cy="159782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LUIGI SCHIAVO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b="1" dirty="0">
                <a:solidFill>
                  <a:srgbClr val="002060"/>
                </a:solidFill>
              </a:rPr>
              <a:t>PROFESSORE Associato di nutrizione umana e dietetica applicata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rgbClr val="002060"/>
                </a:solidFill>
              </a:rPr>
              <a:t>Dipartimento di medicina, chirurgia e odontoiatria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rgbClr val="002060"/>
                </a:solidFill>
              </a:rPr>
              <a:t>università degli studi di Salerno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t-IT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ottotitolo 3">
            <a:extLst>
              <a:ext uri="{FF2B5EF4-FFF2-40B4-BE49-F238E27FC236}">
                <a16:creationId xmlns:a16="http://schemas.microsoft.com/office/drawing/2014/main" id="{D5904F64-19F8-A3C1-1D55-3A681A63D86F}"/>
              </a:ext>
            </a:extLst>
          </p:cNvPr>
          <p:cNvSpPr txBox="1">
            <a:spLocks/>
          </p:cNvSpPr>
          <p:nvPr/>
        </p:nvSpPr>
        <p:spPr>
          <a:xfrm>
            <a:off x="5489505" y="4974702"/>
            <a:ext cx="6537650" cy="717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2400" kern="12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b="1" dirty="0">
                <a:solidFill>
                  <a:srgbClr val="002060"/>
                </a:solidFill>
              </a:rPr>
              <a:t>RESPONSABILE AMBULATORIO dietetica E NUTRIZIONE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rgbClr val="002060"/>
                </a:solidFill>
              </a:rPr>
              <a:t>UOC CLINICA MEDICA ed epatologica, AOU san Giovanni di dio e ruggi D'Aragona, SALERNO</a:t>
            </a:r>
            <a:endParaRPr lang="it-IT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8BEEAB9-C3DA-9580-D2B9-A2475F77B561}"/>
              </a:ext>
            </a:extLst>
          </p:cNvPr>
          <p:cNvSpPr txBox="1"/>
          <p:nvPr/>
        </p:nvSpPr>
        <p:spPr>
          <a:xfrm>
            <a:off x="5666790" y="6046790"/>
            <a:ext cx="6096000" cy="57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Delegato Campano Soci Affini SICOB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>
            <a:extLst>
              <a:ext uri="{FF2B5EF4-FFF2-40B4-BE49-F238E27FC236}">
                <a16:creationId xmlns:a16="http://schemas.microsoft.com/office/drawing/2014/main" id="{2A21E552-B68F-25ED-3F62-60EA7D82CC72}"/>
              </a:ext>
            </a:extLst>
          </p:cNvPr>
          <p:cNvSpPr txBox="1">
            <a:spLocks/>
          </p:cNvSpPr>
          <p:nvPr/>
        </p:nvSpPr>
        <p:spPr>
          <a:xfrm>
            <a:off x="1133081" y="841812"/>
            <a:ext cx="2320333" cy="68165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rgbClr val="002060"/>
                </a:solidFill>
              </a:rPr>
              <a:t>Folate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EAFFA89-09E4-60CF-640F-5E9490BCF71A}"/>
              </a:ext>
            </a:extLst>
          </p:cNvPr>
          <p:cNvSpPr txBox="1"/>
          <p:nvPr/>
        </p:nvSpPr>
        <p:spPr>
          <a:xfrm>
            <a:off x="70990" y="1422926"/>
            <a:ext cx="4915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Folate absorption occurs primarily in the upper small intestine (proximal jejunum)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8F58F3C-7DAA-682D-36B6-87CE1EBBA9AF}"/>
              </a:ext>
            </a:extLst>
          </p:cNvPr>
          <p:cNvSpPr txBox="1"/>
          <p:nvPr/>
        </p:nvSpPr>
        <p:spPr>
          <a:xfrm>
            <a:off x="5339916" y="1158194"/>
            <a:ext cx="636085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C00000"/>
                </a:solidFill>
              </a:rPr>
              <a:t>Folate deficiency ranges between 9% and 39% following both malabsorptive and restrictive procedures and is mostly due to:</a:t>
            </a:r>
            <a:endParaRPr lang="en-US" dirty="0"/>
          </a:p>
          <a:p>
            <a:pPr algn="just"/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the depletion of tissue stores as a result of inadequate dietary intake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an impaired absorption due to the decrease of HCl secretion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an altered intestinal pH</a:t>
            </a:r>
            <a:endParaRPr lang="it-IT" dirty="0"/>
          </a:p>
        </p:txBody>
      </p:sp>
      <p:pic>
        <p:nvPicPr>
          <p:cNvPr id="3074" name="Picture 2" descr="The intestinal absorption of folates. | Semantic Scholar">
            <a:extLst>
              <a:ext uri="{FF2B5EF4-FFF2-40B4-BE49-F238E27FC236}">
                <a16:creationId xmlns:a16="http://schemas.microsoft.com/office/drawing/2014/main" id="{CD7CE9A7-6D5B-5374-D837-EF30402F9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4" b="3144"/>
          <a:stretch/>
        </p:blipFill>
        <p:spPr bwMode="auto">
          <a:xfrm>
            <a:off x="607982" y="2173857"/>
            <a:ext cx="4378090" cy="339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0091098-083E-1B80-4A51-8364FA3FA393}"/>
              </a:ext>
            </a:extLst>
          </p:cNvPr>
          <p:cNvSpPr txBox="1"/>
          <p:nvPr/>
        </p:nvSpPr>
        <p:spPr>
          <a:xfrm>
            <a:off x="5837387" y="4392254"/>
            <a:ext cx="57466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/>
              <a:t>Parrott, J et al. </a:t>
            </a:r>
            <a:r>
              <a:rPr lang="it-IT" sz="1200" dirty="0"/>
              <a:t>ASMBS Integrated Health Nutritional Guidelines for the Surgical Weight Loss Patient 2016 Update: Micronutrients. Surg. Obes. Relat. Dis. 2017, 13, 727–741.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070A382-092A-1FA9-EA47-976585AB8498}"/>
              </a:ext>
            </a:extLst>
          </p:cNvPr>
          <p:cNvSpPr txBox="1"/>
          <p:nvPr/>
        </p:nvSpPr>
        <p:spPr>
          <a:xfrm>
            <a:off x="5928325" y="3429000"/>
            <a:ext cx="5564756" cy="923330"/>
          </a:xfrm>
          <a:prstGeom prst="rect">
            <a:avLst/>
          </a:prstGeom>
          <a:solidFill>
            <a:srgbClr val="E98B0D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Postoperative supplementation following RYGB with physiologic doses (400 mcg) is generally sufficient to prevent or correct the folate deficiency </a:t>
            </a: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C76ACE7-2615-FCFB-CC39-EB018780D92F}"/>
              </a:ext>
            </a:extLst>
          </p:cNvPr>
          <p:cNvSpPr/>
          <p:nvPr/>
        </p:nvSpPr>
        <p:spPr>
          <a:xfrm>
            <a:off x="0" y="0"/>
            <a:ext cx="12192000" cy="830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E47AB93-A353-6803-C888-C30F070A025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355205"/>
          </a:xfrm>
          <a:prstGeom prst="rect">
            <a:avLst/>
          </a:prstGeom>
          <a:solidFill>
            <a:srgbClr val="0F377F"/>
          </a:solidFill>
          <a:ln w="50800">
            <a:noFill/>
          </a:ln>
        </p:spPr>
        <p:txBody>
          <a:bodyPr vert="horz" lIns="438912" tIns="219456" rIns="438912" bIns="219456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800" dirty="0">
              <a:solidFill>
                <a:srgbClr val="2AAFE5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7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>
            <a:extLst>
              <a:ext uri="{FF2B5EF4-FFF2-40B4-BE49-F238E27FC236}">
                <a16:creationId xmlns:a16="http://schemas.microsoft.com/office/drawing/2014/main" id="{2A21E552-B68F-25ED-3F62-60EA7D82CC72}"/>
              </a:ext>
            </a:extLst>
          </p:cNvPr>
          <p:cNvSpPr txBox="1">
            <a:spLocks/>
          </p:cNvSpPr>
          <p:nvPr/>
        </p:nvSpPr>
        <p:spPr>
          <a:xfrm>
            <a:off x="-1878123" y="920318"/>
            <a:ext cx="9445925" cy="68165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rgbClr val="002060"/>
                </a:solidFill>
              </a:rPr>
              <a:t>Vitamin B</a:t>
            </a:r>
            <a:r>
              <a:rPr lang="it-IT" baseline="-25000" dirty="0">
                <a:solidFill>
                  <a:srgbClr val="002060"/>
                </a:solidFill>
              </a:rPr>
              <a:t>1</a:t>
            </a:r>
            <a:r>
              <a:rPr lang="it-IT" dirty="0">
                <a:solidFill>
                  <a:srgbClr val="002060"/>
                </a:solidFill>
              </a:rPr>
              <a:t> (Thiamine)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EAFFA89-09E4-60CF-640F-5E9490BCF71A}"/>
              </a:ext>
            </a:extLst>
          </p:cNvPr>
          <p:cNvSpPr txBox="1"/>
          <p:nvPr/>
        </p:nvSpPr>
        <p:spPr>
          <a:xfrm>
            <a:off x="0" y="1522062"/>
            <a:ext cx="6040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Thiamine absorption occurs primarily in the jejunum.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87D63D02-CFFE-B602-5145-34FE704922EC}"/>
              </a:ext>
            </a:extLst>
          </p:cNvPr>
          <p:cNvGrpSpPr/>
          <p:nvPr/>
        </p:nvGrpSpPr>
        <p:grpSpPr>
          <a:xfrm>
            <a:off x="66829" y="2112976"/>
            <a:ext cx="4809474" cy="3233371"/>
            <a:chOff x="440102" y="2171054"/>
            <a:chExt cx="4809474" cy="3233371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037C08C3-115B-8F77-3075-34F056FA21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708" t="42933" r="34623" b="15944"/>
            <a:stretch/>
          </p:blipFill>
          <p:spPr>
            <a:xfrm>
              <a:off x="440102" y="2195628"/>
              <a:ext cx="4809474" cy="3208797"/>
            </a:xfrm>
            <a:prstGeom prst="rect">
              <a:avLst/>
            </a:prstGeom>
          </p:spPr>
        </p:pic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091B7B09-3F5E-D5C4-78A4-4C0BFB04232C}"/>
                </a:ext>
              </a:extLst>
            </p:cNvPr>
            <p:cNvSpPr/>
            <p:nvPr/>
          </p:nvSpPr>
          <p:spPr>
            <a:xfrm>
              <a:off x="2556443" y="2171054"/>
              <a:ext cx="1429304" cy="2045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4B4711C-B330-0F11-C2B1-2CB433EC5DC8}"/>
              </a:ext>
            </a:extLst>
          </p:cNvPr>
          <p:cNvSpPr txBox="1"/>
          <p:nvPr/>
        </p:nvSpPr>
        <p:spPr>
          <a:xfrm>
            <a:off x="5636785" y="970725"/>
            <a:ext cx="60400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C00000"/>
                </a:solidFill>
              </a:rPr>
              <a:t>27% of patients who underwent BS </a:t>
            </a:r>
            <a:r>
              <a:rPr lang="en-US" b="1" dirty="0" err="1">
                <a:solidFill>
                  <a:srgbClr val="C00000"/>
                </a:solidFill>
              </a:rPr>
              <a:t>eperience</a:t>
            </a:r>
            <a:r>
              <a:rPr lang="en-US" b="1" dirty="0">
                <a:solidFill>
                  <a:srgbClr val="C00000"/>
                </a:solidFill>
              </a:rPr>
              <a:t> vitamin B1 deficiency within 6 months following surgery, mostly due to hyperemesis.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C6E13E-9B94-1D24-278C-AB459706495C}"/>
              </a:ext>
            </a:extLst>
          </p:cNvPr>
          <p:cNvSpPr txBox="1"/>
          <p:nvPr/>
        </p:nvSpPr>
        <p:spPr>
          <a:xfrm>
            <a:off x="5636785" y="1554171"/>
            <a:ext cx="62581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1400" dirty="0"/>
          </a:p>
          <a:p>
            <a:pPr algn="just"/>
            <a:endParaRPr lang="en-US" sz="1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/>
              <a:t>Intractable vomiting impairs absorption of thiamine and so deficiency can occur despite oral supplementation.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/>
              <a:t>Therefore, early diagnosis of thiamine deficiency is crucial to prevent permanent sequelae, such as Wernicke Encephalopathy (WE)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5C48A16-442B-CED8-DEC0-D6554313B2DE}"/>
              </a:ext>
            </a:extLst>
          </p:cNvPr>
          <p:cNvSpPr txBox="1"/>
          <p:nvPr/>
        </p:nvSpPr>
        <p:spPr>
          <a:xfrm>
            <a:off x="6001205" y="3322317"/>
            <a:ext cx="5564756" cy="646331"/>
          </a:xfrm>
          <a:prstGeom prst="rect">
            <a:avLst/>
          </a:prstGeom>
          <a:solidFill>
            <a:srgbClr val="E98B0D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12 mg daily/50 mg dose from B-complex supplement/multivitamin twice daily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244C221-419A-504C-A3A5-F759E6D9A5DA}"/>
              </a:ext>
            </a:extLst>
          </p:cNvPr>
          <p:cNvSpPr txBox="1"/>
          <p:nvPr/>
        </p:nvSpPr>
        <p:spPr>
          <a:xfrm>
            <a:off x="5930184" y="3968648"/>
            <a:ext cx="5746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/>
              <a:t>Parrott, J et al. </a:t>
            </a:r>
            <a:r>
              <a:rPr lang="it-IT" sz="1200" dirty="0"/>
              <a:t>ASMBS Integrated Health Nutritional Guidelines for the Surgical Weight Loss Patient 2016 Update: Micronutrients.</a:t>
            </a:r>
          </a:p>
          <a:p>
            <a:r>
              <a:rPr lang="it-IT" sz="1200" i="1" dirty="0"/>
              <a:t>Surg. Obes. Relat. Dis. 2017, 13, 727–741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F0CF755-E804-14C7-263A-44B7ABAEC674}"/>
              </a:ext>
            </a:extLst>
          </p:cNvPr>
          <p:cNvSpPr/>
          <p:nvPr/>
        </p:nvSpPr>
        <p:spPr>
          <a:xfrm>
            <a:off x="0" y="0"/>
            <a:ext cx="12192000" cy="830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7467FC1-EB8C-3B0E-4964-678243BF024A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355205"/>
          </a:xfrm>
          <a:prstGeom prst="rect">
            <a:avLst/>
          </a:prstGeom>
          <a:solidFill>
            <a:srgbClr val="0F377F"/>
          </a:solidFill>
          <a:ln w="50800">
            <a:noFill/>
          </a:ln>
        </p:spPr>
        <p:txBody>
          <a:bodyPr vert="horz" lIns="438912" tIns="219456" rIns="438912" bIns="219456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800" dirty="0">
              <a:solidFill>
                <a:srgbClr val="2AAFE5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99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>
            <a:extLst>
              <a:ext uri="{FF2B5EF4-FFF2-40B4-BE49-F238E27FC236}">
                <a16:creationId xmlns:a16="http://schemas.microsoft.com/office/drawing/2014/main" id="{8B11F06E-DE1C-7359-708F-D8D0FA167D82}"/>
              </a:ext>
            </a:extLst>
          </p:cNvPr>
          <p:cNvSpPr txBox="1">
            <a:spLocks/>
          </p:cNvSpPr>
          <p:nvPr/>
        </p:nvSpPr>
        <p:spPr>
          <a:xfrm>
            <a:off x="-1806405" y="830424"/>
            <a:ext cx="9445925" cy="68165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rgbClr val="002060"/>
                </a:solidFill>
              </a:rPr>
              <a:t>Vitamin D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C4F8618-8E22-FF3E-D81F-A593EC3EB2E6}"/>
              </a:ext>
            </a:extLst>
          </p:cNvPr>
          <p:cNvSpPr txBox="1"/>
          <p:nvPr/>
        </p:nvSpPr>
        <p:spPr>
          <a:xfrm>
            <a:off x="71718" y="1432168"/>
            <a:ext cx="60400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/>
              <a:t>Absorption of vitamin D occurs mostly in the jejunum and ileum through passive diffusion, a mechanism which rather requires the presence of bile salts 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2EBA961-6D76-FB7B-6B7F-2C62ADDB0CF8}"/>
              </a:ext>
            </a:extLst>
          </p:cNvPr>
          <p:cNvSpPr txBox="1"/>
          <p:nvPr/>
        </p:nvSpPr>
        <p:spPr>
          <a:xfrm>
            <a:off x="5674659" y="3807825"/>
            <a:ext cx="57926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Vitamin D deficiency is common following bariatric surgery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 and has been reported to occur in 50-80% of patients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7B64DBC-EA20-9EC8-F918-C3606D39B2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36" t="15275" r="38471" b="61036"/>
          <a:stretch/>
        </p:blipFill>
        <p:spPr>
          <a:xfrm>
            <a:off x="186015" y="2374801"/>
            <a:ext cx="5232364" cy="218612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91C255A-8A7E-1E95-D84C-6A834BF9ABE2}"/>
              </a:ext>
            </a:extLst>
          </p:cNvPr>
          <p:cNvSpPr txBox="1"/>
          <p:nvPr/>
        </p:nvSpPr>
        <p:spPr>
          <a:xfrm>
            <a:off x="5902581" y="4615939"/>
            <a:ext cx="5564756" cy="646331"/>
          </a:xfrm>
          <a:prstGeom prst="rect">
            <a:avLst/>
          </a:prstGeom>
          <a:solidFill>
            <a:srgbClr val="E98B0D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3000 IU daily until plasma concentration </a:t>
            </a:r>
          </a:p>
          <a:p>
            <a:pPr algn="ctr"/>
            <a:r>
              <a:rPr lang="en-US" dirty="0"/>
              <a:t>exceeds 30 ng/mol 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A25B71F-29A0-2697-7548-84444047CFFA}"/>
              </a:ext>
            </a:extLst>
          </p:cNvPr>
          <p:cNvSpPr txBox="1"/>
          <p:nvPr/>
        </p:nvSpPr>
        <p:spPr>
          <a:xfrm>
            <a:off x="5902581" y="5262270"/>
            <a:ext cx="57466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/>
              <a:t>Parrott, J et al. </a:t>
            </a:r>
            <a:r>
              <a:rPr lang="it-IT" sz="1200" dirty="0"/>
              <a:t>ASMBS Integrated Health Nutritional Guidelines for the Surgical Weight Loss Patient 2016 Update: Micronutrients. Surg. Obes. Relat. Dis. 2017, 13, 727–741.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6D6207B-3D71-43A0-0E83-D5D4B9F92AE3}"/>
              </a:ext>
            </a:extLst>
          </p:cNvPr>
          <p:cNvSpPr/>
          <p:nvPr/>
        </p:nvSpPr>
        <p:spPr>
          <a:xfrm>
            <a:off x="0" y="0"/>
            <a:ext cx="12192000" cy="830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17D2F05-7CED-D2BD-BD9E-F5CC216F9C9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355205"/>
          </a:xfrm>
          <a:prstGeom prst="rect">
            <a:avLst/>
          </a:prstGeom>
          <a:solidFill>
            <a:srgbClr val="0F377F"/>
          </a:solidFill>
          <a:ln w="50800">
            <a:noFill/>
          </a:ln>
        </p:spPr>
        <p:txBody>
          <a:bodyPr vert="horz" lIns="438912" tIns="219456" rIns="438912" bIns="219456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800" dirty="0">
              <a:solidFill>
                <a:srgbClr val="2AAFE5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845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91C255A-8A7E-1E95-D84C-6A834BF9ABE2}"/>
              </a:ext>
            </a:extLst>
          </p:cNvPr>
          <p:cNvSpPr txBox="1"/>
          <p:nvPr/>
        </p:nvSpPr>
        <p:spPr>
          <a:xfrm>
            <a:off x="5485955" y="3339464"/>
            <a:ext cx="5564756" cy="923330"/>
          </a:xfrm>
          <a:prstGeom prst="rect">
            <a:avLst/>
          </a:prstGeom>
          <a:solidFill>
            <a:srgbClr val="E98B0D"/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/>
              <a:t>Vitamin A, 5000–10,000 IU/day</a:t>
            </a:r>
          </a:p>
          <a:p>
            <a:pPr algn="ctr"/>
            <a:r>
              <a:rPr lang="it-IT" dirty="0"/>
              <a:t>Vitamin E, 15 mg/day</a:t>
            </a:r>
          </a:p>
          <a:p>
            <a:pPr algn="ctr"/>
            <a:r>
              <a:rPr lang="it-IT" dirty="0"/>
              <a:t>Vitamin K, 90–120 ug/day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A25B71F-29A0-2697-7548-84444047CFFA}"/>
              </a:ext>
            </a:extLst>
          </p:cNvPr>
          <p:cNvSpPr txBox="1"/>
          <p:nvPr/>
        </p:nvSpPr>
        <p:spPr>
          <a:xfrm>
            <a:off x="5466892" y="4311529"/>
            <a:ext cx="57466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/>
              <a:t>Parrott, J et al. </a:t>
            </a:r>
            <a:r>
              <a:rPr lang="it-IT" sz="1200" dirty="0"/>
              <a:t>ASMBS Integrated Health Nutritional Guidelines for the Surgical Weight Loss Patient 2016 Update: Micronutrients. Surg. Obes. Relat. Dis. 2017, 13, 727–741.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EAB70CB-DB7D-CD00-5701-F4CCB0B175C7}"/>
              </a:ext>
            </a:extLst>
          </p:cNvPr>
          <p:cNvSpPr/>
          <p:nvPr/>
        </p:nvSpPr>
        <p:spPr>
          <a:xfrm>
            <a:off x="0" y="0"/>
            <a:ext cx="12192000" cy="830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044872-C5DA-D008-A1AB-4B069D56D6E6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355205"/>
          </a:xfrm>
          <a:prstGeom prst="rect">
            <a:avLst/>
          </a:prstGeom>
          <a:solidFill>
            <a:srgbClr val="0F377F"/>
          </a:solidFill>
          <a:ln w="50800">
            <a:noFill/>
          </a:ln>
        </p:spPr>
        <p:txBody>
          <a:bodyPr vert="horz" lIns="438912" tIns="219456" rIns="438912" bIns="219456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800" dirty="0">
              <a:solidFill>
                <a:srgbClr val="2AAFE5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Titolo 2">
            <a:extLst>
              <a:ext uri="{FF2B5EF4-FFF2-40B4-BE49-F238E27FC236}">
                <a16:creationId xmlns:a16="http://schemas.microsoft.com/office/drawing/2014/main" id="{8B11F06E-DE1C-7359-708F-D8D0FA167D82}"/>
              </a:ext>
            </a:extLst>
          </p:cNvPr>
          <p:cNvSpPr txBox="1">
            <a:spLocks/>
          </p:cNvSpPr>
          <p:nvPr/>
        </p:nvSpPr>
        <p:spPr>
          <a:xfrm>
            <a:off x="-1878122" y="920318"/>
            <a:ext cx="8634030" cy="68165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rgbClr val="002060"/>
                </a:solidFill>
              </a:rPr>
              <a:t>Vitamin A, E, and K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C4F8618-8E22-FF3E-D81F-A593EC3EB2E6}"/>
              </a:ext>
            </a:extLst>
          </p:cNvPr>
          <p:cNvSpPr txBox="1"/>
          <p:nvPr/>
        </p:nvSpPr>
        <p:spPr>
          <a:xfrm>
            <a:off x="0" y="1522062"/>
            <a:ext cx="6040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frequency of these nutritional deficiencies following BS is generally low.</a:t>
            </a:r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2EBA961-6D76-FB7B-6B7F-2C62ADDB0CF8}"/>
              </a:ext>
            </a:extLst>
          </p:cNvPr>
          <p:cNvSpPr txBox="1"/>
          <p:nvPr/>
        </p:nvSpPr>
        <p:spPr>
          <a:xfrm>
            <a:off x="5243333" y="2323801"/>
            <a:ext cx="65452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C00000"/>
                </a:solidFill>
              </a:rPr>
              <a:t>Vitamin A deficiency following RYGB ranges between 8% and 11%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C00000"/>
                </a:solidFill>
              </a:rPr>
              <a:t>Vitamin E deficiency is present in 8.7% of patients 1 year following RYGB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C00000"/>
                </a:solidFill>
              </a:rPr>
              <a:t>Vitamin K deficiency is rare </a:t>
            </a:r>
          </a:p>
          <a:p>
            <a:pPr algn="just"/>
            <a:endParaRPr lang="en-US" sz="1200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DF91BD02-A820-3D37-7B8C-8CC50BD667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1" t="16957" r="36928" b="58836"/>
          <a:stretch/>
        </p:blipFill>
        <p:spPr>
          <a:xfrm>
            <a:off x="615278" y="2296397"/>
            <a:ext cx="4180840" cy="166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03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91C255A-8A7E-1E95-D84C-6A834BF9ABE2}"/>
              </a:ext>
            </a:extLst>
          </p:cNvPr>
          <p:cNvSpPr txBox="1"/>
          <p:nvPr/>
        </p:nvSpPr>
        <p:spPr>
          <a:xfrm>
            <a:off x="5853930" y="3905979"/>
            <a:ext cx="5564756" cy="923330"/>
          </a:xfrm>
          <a:prstGeom prst="rect">
            <a:avLst/>
          </a:prstGeom>
          <a:solidFill>
            <a:srgbClr val="E98B0D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However, for the correction of iron deficiency (when iron deficiency sets in), oral supplementation is not sufficient, and intravenous iron administration is required. 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A25B71F-29A0-2697-7548-84444047CFFA}"/>
              </a:ext>
            </a:extLst>
          </p:cNvPr>
          <p:cNvSpPr txBox="1"/>
          <p:nvPr/>
        </p:nvSpPr>
        <p:spPr>
          <a:xfrm>
            <a:off x="5853930" y="4930842"/>
            <a:ext cx="57466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/>
              <a:t>Parrott, J et al. </a:t>
            </a:r>
            <a:r>
              <a:rPr lang="it-IT" sz="1200" dirty="0"/>
              <a:t>ASMBS Integrated Health Nutritional Guidelines for the Surgical Weight Loss Patient 2016 Update: Micronutrients. Surg. Obes. Relat. Dis. 2017, 13, 727–741.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EAB70CB-DB7D-CD00-5701-F4CCB0B175C7}"/>
              </a:ext>
            </a:extLst>
          </p:cNvPr>
          <p:cNvSpPr/>
          <p:nvPr/>
        </p:nvSpPr>
        <p:spPr>
          <a:xfrm>
            <a:off x="0" y="0"/>
            <a:ext cx="12192000" cy="830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044872-C5DA-D008-A1AB-4B069D56D6E6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355205"/>
          </a:xfrm>
          <a:prstGeom prst="rect">
            <a:avLst/>
          </a:prstGeom>
          <a:solidFill>
            <a:srgbClr val="0F377F"/>
          </a:solidFill>
          <a:ln w="50800">
            <a:noFill/>
          </a:ln>
        </p:spPr>
        <p:txBody>
          <a:bodyPr vert="horz" lIns="438912" tIns="219456" rIns="438912" bIns="219456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800" dirty="0">
              <a:solidFill>
                <a:srgbClr val="2AAFE5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Titolo 2">
            <a:extLst>
              <a:ext uri="{FF2B5EF4-FFF2-40B4-BE49-F238E27FC236}">
                <a16:creationId xmlns:a16="http://schemas.microsoft.com/office/drawing/2014/main" id="{8B11F06E-DE1C-7359-708F-D8D0FA167D82}"/>
              </a:ext>
            </a:extLst>
          </p:cNvPr>
          <p:cNvSpPr txBox="1">
            <a:spLocks/>
          </p:cNvSpPr>
          <p:nvPr/>
        </p:nvSpPr>
        <p:spPr>
          <a:xfrm>
            <a:off x="-1883551" y="794589"/>
            <a:ext cx="8634030" cy="68165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rgbClr val="002060"/>
                </a:solidFill>
              </a:rPr>
              <a:t>Post-MBS Anemia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3E531C-4AE3-3A89-D012-F78A95377695}"/>
              </a:ext>
            </a:extLst>
          </p:cNvPr>
          <p:cNvSpPr txBox="1"/>
          <p:nvPr/>
        </p:nvSpPr>
        <p:spPr>
          <a:xfrm>
            <a:off x="70995" y="1472102"/>
            <a:ext cx="472493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3773"/>
                </a:solidFill>
              </a:rPr>
              <a:t>American Society of Hematology: </a:t>
            </a:r>
            <a:r>
              <a:rPr lang="en-US" b="1" dirty="0">
                <a:solidFill>
                  <a:srgbClr val="003773"/>
                </a:solidFill>
              </a:rPr>
              <a:t>33%-49% of operated patients presenting anemia within 2 years after surgery. </a:t>
            </a:r>
          </a:p>
          <a:p>
            <a:pPr algn="just"/>
            <a:r>
              <a:rPr lang="en-US" dirty="0">
                <a:solidFill>
                  <a:srgbClr val="003773"/>
                </a:solidFill>
              </a:rPr>
              <a:t>As expected, the average prevalence of anemia is lower following </a:t>
            </a:r>
            <a:r>
              <a:rPr lang="en-US" b="1" dirty="0">
                <a:solidFill>
                  <a:srgbClr val="003773"/>
                </a:solidFill>
              </a:rPr>
              <a:t>LSG (17%) and reaches 45%-50% after RYGB and BPD</a:t>
            </a:r>
          </a:p>
          <a:p>
            <a:pPr algn="just"/>
            <a:endParaRPr lang="en-US" dirty="0">
              <a:solidFill>
                <a:srgbClr val="003773"/>
              </a:solidFill>
            </a:endParaRPr>
          </a:p>
          <a:p>
            <a:pPr algn="just"/>
            <a:r>
              <a:rPr lang="en-US" b="1" dirty="0">
                <a:solidFill>
                  <a:srgbClr val="C00000"/>
                </a:solidFill>
              </a:rPr>
              <a:t>Post-bariatric anemia is in most cases due to: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773"/>
                </a:solidFill>
              </a:rPr>
              <a:t>the bypassing of the duodenum and proximal jejunum (which are the main sites of iron absorption) are the primary mechanisms that lead to iron deficiency.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773"/>
                </a:solidFill>
              </a:rPr>
              <a:t>Reduced iron absorption due to hypochloridria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773"/>
                </a:solidFill>
              </a:rPr>
              <a:t>Post-operative reduction in food intake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773"/>
                </a:solidFill>
              </a:rPr>
              <a:t>Changes in food preferences such as intolerance for meat and dairy products, are important contributory factors. </a:t>
            </a:r>
            <a:endParaRPr lang="it-IT" dirty="0">
              <a:solidFill>
                <a:srgbClr val="003773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B6D4967-FC7B-A7D2-E1F4-3EF70BE33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25" y="667324"/>
            <a:ext cx="6188767" cy="275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94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CEAB70CB-DB7D-CD00-5701-F4CCB0B175C7}"/>
              </a:ext>
            </a:extLst>
          </p:cNvPr>
          <p:cNvSpPr/>
          <p:nvPr/>
        </p:nvSpPr>
        <p:spPr>
          <a:xfrm>
            <a:off x="0" y="0"/>
            <a:ext cx="12192000" cy="830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044872-C5DA-D008-A1AB-4B069D56D6E6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355205"/>
          </a:xfrm>
          <a:prstGeom prst="rect">
            <a:avLst/>
          </a:prstGeom>
          <a:solidFill>
            <a:srgbClr val="0F377F"/>
          </a:solidFill>
          <a:ln w="50800">
            <a:noFill/>
          </a:ln>
        </p:spPr>
        <p:txBody>
          <a:bodyPr vert="horz" lIns="438912" tIns="219456" rIns="438912" bIns="219456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800" dirty="0">
              <a:solidFill>
                <a:srgbClr val="2AAFE5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36A8A85-1B4A-6123-2D6C-5C7838AF4E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53"/>
          <a:stretch/>
        </p:blipFill>
        <p:spPr>
          <a:xfrm>
            <a:off x="5558032" y="453999"/>
            <a:ext cx="6633968" cy="532713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95261E0-1AAC-700F-E446-904F25BF2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212"/>
            <a:ext cx="5698050" cy="301378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9B53D8-8F37-A7A5-A61A-90C7162EC89D}"/>
              </a:ext>
            </a:extLst>
          </p:cNvPr>
          <p:cNvSpPr txBox="1"/>
          <p:nvPr/>
        </p:nvSpPr>
        <p:spPr>
          <a:xfrm>
            <a:off x="0" y="3752371"/>
            <a:ext cx="54980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2060"/>
                </a:solidFill>
              </a:rPr>
              <a:t>The best practices guidelines highly recommend regular metabolic and nutritional monitoring after MBS, which frequency varies according to the type of procedure. 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D0F8104-DBF7-9CBB-5EE3-8E288B7360E0}"/>
              </a:ext>
            </a:extLst>
          </p:cNvPr>
          <p:cNvSpPr txBox="1"/>
          <p:nvPr/>
        </p:nvSpPr>
        <p:spPr>
          <a:xfrm>
            <a:off x="147055" y="5929528"/>
            <a:ext cx="118802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C00000"/>
                </a:solidFill>
              </a:rPr>
              <a:t>Considering the high prevalence of nutrient deficiencies even prior to surgery, the current Guidelines also underscore the need for a complete pre-surgery nutritional assessment in all candidates for bariatric surgery. </a:t>
            </a:r>
            <a:endParaRPr lang="it-I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71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2">
            <a:extLst>
              <a:ext uri="{FF2B5EF4-FFF2-40B4-BE49-F238E27FC236}">
                <a16:creationId xmlns:a16="http://schemas.microsoft.com/office/drawing/2014/main" id="{8E17D0A5-A9D1-6E48-2613-7C56A6606678}"/>
              </a:ext>
            </a:extLst>
          </p:cNvPr>
          <p:cNvSpPr txBox="1">
            <a:spLocks/>
          </p:cNvSpPr>
          <p:nvPr/>
        </p:nvSpPr>
        <p:spPr>
          <a:xfrm>
            <a:off x="5530827" y="195714"/>
            <a:ext cx="6229707" cy="5311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it-IT" sz="2800" dirty="0">
                <a:solidFill>
                  <a:srgbClr val="C00000"/>
                </a:solidFill>
              </a:rPr>
              <a:t>CONCLUSIONS AND TAKE HOME MESSAGE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75D1672-BF7A-17B2-527C-80029AE3C503}"/>
              </a:ext>
            </a:extLst>
          </p:cNvPr>
          <p:cNvSpPr txBox="1"/>
          <p:nvPr/>
        </p:nvSpPr>
        <p:spPr>
          <a:xfrm>
            <a:off x="5317055" y="605585"/>
            <a:ext cx="665725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BS may increase the risk of MD as a result of modifications to the gastrointestinal anatomy and physiology; however, confounders including preoperative deficiency, eating behavior, supplementation and inflammation are also to be considered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+mj-lt"/>
              </a:rPr>
              <a:t>The best practices guidelines highly recommend regular metabolic and nutritional monitoring after BS, which frequency varies according to the type of procedure </a:t>
            </a:r>
            <a:r>
              <a:rPr lang="en-US" b="1" dirty="0">
                <a:solidFill>
                  <a:srgbClr val="002060"/>
                </a:solidFill>
                <a:latin typeface="+mj-lt"/>
                <a:cs typeface="Helvetica" panose="020B0604020202020204" pitchFamily="34" charset="0"/>
              </a:rPr>
              <a:t>to identify MD earlier and allows for intervention before development of clinical symptoms.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A more individualized, person-</a:t>
            </a:r>
            <a:r>
              <a:rPr lang="en-US" dirty="0" err="1">
                <a:solidFill>
                  <a:srgbClr val="C00000"/>
                </a:solidFill>
              </a:rPr>
              <a:t>centred</a:t>
            </a:r>
            <a:r>
              <a:rPr lang="en-US" dirty="0">
                <a:solidFill>
                  <a:srgbClr val="C00000"/>
                </a:solidFill>
              </a:rPr>
              <a:t> approach may be safe and efficacious, within a supportive nutritionist with expertise in BS and the administration of multivitamins especially formulated for BS patients</a:t>
            </a:r>
          </a:p>
        </p:txBody>
      </p:sp>
      <p:sp>
        <p:nvSpPr>
          <p:cNvPr id="2" name="Titolo 2">
            <a:extLst>
              <a:ext uri="{FF2B5EF4-FFF2-40B4-BE49-F238E27FC236}">
                <a16:creationId xmlns:a16="http://schemas.microsoft.com/office/drawing/2014/main" id="{2952F70A-7647-15A5-2DD1-B4D4BD11A77E}"/>
              </a:ext>
            </a:extLst>
          </p:cNvPr>
          <p:cNvSpPr txBox="1">
            <a:spLocks/>
          </p:cNvSpPr>
          <p:nvPr/>
        </p:nvSpPr>
        <p:spPr>
          <a:xfrm>
            <a:off x="7072914" y="5118121"/>
            <a:ext cx="5212080" cy="14162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002060"/>
                </a:solidFill>
                <a:latin typeface="+mn-lt"/>
              </a:rPr>
              <a:t>Grazie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lschiavo@unisa.it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UNISA | Home">
            <a:extLst>
              <a:ext uri="{FF2B5EF4-FFF2-40B4-BE49-F238E27FC236}">
                <a16:creationId xmlns:a16="http://schemas.microsoft.com/office/drawing/2014/main" id="{D1DCF8E4-A531-957A-51E8-92F90ADDE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650" y="4298904"/>
            <a:ext cx="1451212" cy="145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3E64A400-E72A-21FD-C4DA-C38F81687093}"/>
              </a:ext>
            </a:extLst>
          </p:cNvPr>
          <p:cNvSpPr txBox="1"/>
          <p:nvPr/>
        </p:nvSpPr>
        <p:spPr>
          <a:xfrm>
            <a:off x="88588" y="2863340"/>
            <a:ext cx="52193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r>
              <a:rPr lang="en-US" b="1" dirty="0">
                <a:solidFill>
                  <a:srgbClr val="002060"/>
                </a:solidFill>
              </a:rPr>
              <a:t>:</a:t>
            </a:r>
            <a:r>
              <a:rPr lang="en-US" b="1" dirty="0">
                <a:solidFill>
                  <a:srgbClr val="C00000"/>
                </a:solidFill>
              </a:rPr>
              <a:t> SG and Roux-en-Y gastric bypass (RYGB) constitutes 95% </a:t>
            </a:r>
            <a:r>
              <a:rPr lang="en-US" dirty="0">
                <a:solidFill>
                  <a:srgbClr val="C00000"/>
                </a:solidFill>
              </a:rPr>
              <a:t>of the total MBS performed in the World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E67992E-A74A-2518-FADA-A4E842D8A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37" t="13712" r="34056" b="62443"/>
          <a:stretch/>
        </p:blipFill>
        <p:spPr>
          <a:xfrm>
            <a:off x="280107" y="830424"/>
            <a:ext cx="5027878" cy="1910121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3ACE161-C046-25F0-AA7B-36A84E9F9D45}"/>
              </a:ext>
            </a:extLst>
          </p:cNvPr>
          <p:cNvSpPr/>
          <p:nvPr/>
        </p:nvSpPr>
        <p:spPr>
          <a:xfrm>
            <a:off x="0" y="0"/>
            <a:ext cx="12192000" cy="830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0BD3F2-0916-0B53-78A1-A61BCDCD5EB8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355205"/>
          </a:xfrm>
          <a:prstGeom prst="rect">
            <a:avLst/>
          </a:prstGeom>
          <a:solidFill>
            <a:srgbClr val="0F377F"/>
          </a:solidFill>
          <a:ln w="50800">
            <a:noFill/>
          </a:ln>
        </p:spPr>
        <p:txBody>
          <a:bodyPr vert="horz" lIns="438912" tIns="219456" rIns="438912" bIns="219456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800" dirty="0">
              <a:solidFill>
                <a:srgbClr val="2AAFE5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3663A5D-3F3E-0807-20CD-D62E78423C9B}"/>
              </a:ext>
            </a:extLst>
          </p:cNvPr>
          <p:cNvSpPr txBox="1"/>
          <p:nvPr/>
        </p:nvSpPr>
        <p:spPr>
          <a:xfrm>
            <a:off x="6242180" y="5920445"/>
            <a:ext cx="57383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2060"/>
                </a:solidFill>
              </a:rPr>
              <a:t>Worldwide trend in the percentage of the main surgical metabolic and bariatric (MBS) from 2018 to 2021 confirmed that the </a:t>
            </a:r>
            <a:r>
              <a:rPr lang="en-US" sz="1400" b="1" dirty="0">
                <a:solidFill>
                  <a:srgbClr val="C00000"/>
                </a:solidFill>
              </a:rPr>
              <a:t>sleeve gastrectomy (SG) was the most performed MBS in the world</a:t>
            </a:r>
            <a:endParaRPr lang="it-IT" sz="1400" b="1" dirty="0">
              <a:solidFill>
                <a:srgbClr val="C00000"/>
              </a:solidFill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F5F467FA-CAC2-DAA5-A6AB-A791FAE573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75"/>
          <a:stretch/>
        </p:blipFill>
        <p:spPr>
          <a:xfrm>
            <a:off x="5482727" y="355205"/>
            <a:ext cx="6709272" cy="2116866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7BDED875-F421-66E1-6917-C8D259B7A0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41" t="2994" r="1582" b="4980"/>
          <a:stretch/>
        </p:blipFill>
        <p:spPr>
          <a:xfrm>
            <a:off x="6149961" y="2599716"/>
            <a:ext cx="4478694" cy="332072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14C3872-9C16-043E-BC5F-3A685FDFA3D5}"/>
              </a:ext>
            </a:extLst>
          </p:cNvPr>
          <p:cNvSpPr txBox="1"/>
          <p:nvPr/>
        </p:nvSpPr>
        <p:spPr>
          <a:xfrm>
            <a:off x="5837386" y="3862665"/>
            <a:ext cx="312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%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0DAB685-5073-70E6-BA4C-5B7109A19F7D}"/>
              </a:ext>
            </a:extLst>
          </p:cNvPr>
          <p:cNvSpPr txBox="1"/>
          <p:nvPr/>
        </p:nvSpPr>
        <p:spPr>
          <a:xfrm>
            <a:off x="7445362" y="572553"/>
            <a:ext cx="10604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2024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447338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>
            <a:extLst>
              <a:ext uri="{FF2B5EF4-FFF2-40B4-BE49-F238E27FC236}">
                <a16:creationId xmlns:a16="http://schemas.microsoft.com/office/drawing/2014/main" id="{A47070AA-D433-9816-61D5-378DA61BA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75" t="28050" r="40566" b="35298"/>
          <a:stretch/>
        </p:blipFill>
        <p:spPr>
          <a:xfrm>
            <a:off x="367605" y="1691013"/>
            <a:ext cx="5390856" cy="231739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DE7A963-97D9-EDEF-0CC3-D58D114D1F18}"/>
              </a:ext>
            </a:extLst>
          </p:cNvPr>
          <p:cNvSpPr txBox="1"/>
          <p:nvPr/>
        </p:nvSpPr>
        <p:spPr>
          <a:xfrm>
            <a:off x="367605" y="4881799"/>
            <a:ext cx="11603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MD, </a:t>
            </a:r>
            <a:r>
              <a:rPr lang="en-US" sz="200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an important complication associated with M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50% of cases of vitamin deficiency (VD) being observed at the end of the first postoperative year</a:t>
            </a:r>
            <a:endParaRPr lang="it-IT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Nessuna descrizione della foto disponibile.">
            <a:extLst>
              <a:ext uri="{FF2B5EF4-FFF2-40B4-BE49-F238E27FC236}">
                <a16:creationId xmlns:a16="http://schemas.microsoft.com/office/drawing/2014/main" id="{9F6E6FC4-B423-0987-0059-B891ED3B0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175" y="1694601"/>
            <a:ext cx="57150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FB8C85CD-6B4B-9D93-B4DE-CE2345D5BCAD}"/>
              </a:ext>
            </a:extLst>
          </p:cNvPr>
          <p:cNvSpPr/>
          <p:nvPr/>
        </p:nvSpPr>
        <p:spPr>
          <a:xfrm>
            <a:off x="6722707" y="4339189"/>
            <a:ext cx="2528595" cy="260347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62F1B03-D36F-26B2-EDFD-E777BA8764FE}"/>
              </a:ext>
            </a:extLst>
          </p:cNvPr>
          <p:cNvSpPr/>
          <p:nvPr/>
        </p:nvSpPr>
        <p:spPr>
          <a:xfrm>
            <a:off x="0" y="0"/>
            <a:ext cx="12192000" cy="830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9DFAE1B-655F-9558-2CC6-C82DBA3601B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355205"/>
          </a:xfrm>
          <a:prstGeom prst="rect">
            <a:avLst/>
          </a:prstGeom>
          <a:solidFill>
            <a:srgbClr val="0F377F"/>
          </a:solidFill>
          <a:ln w="50800">
            <a:noFill/>
          </a:ln>
        </p:spPr>
        <p:txBody>
          <a:bodyPr vert="horz" lIns="438912" tIns="219456" rIns="438912" bIns="219456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800" dirty="0">
              <a:solidFill>
                <a:srgbClr val="2AAFE5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4FCFF29-B856-7C15-722E-555007B359F6}"/>
              </a:ext>
            </a:extLst>
          </p:cNvPr>
          <p:cNvSpPr txBox="1">
            <a:spLocks/>
          </p:cNvSpPr>
          <p:nvPr/>
        </p:nvSpPr>
        <p:spPr>
          <a:xfrm>
            <a:off x="1936394" y="729825"/>
            <a:ext cx="7926063" cy="6816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>
                <a:solidFill>
                  <a:srgbClr val="002060"/>
                </a:solidFill>
              </a:rPr>
              <a:t>Micronutrient Deficiencies (MD) after MBS</a:t>
            </a:r>
          </a:p>
        </p:txBody>
      </p:sp>
    </p:spTree>
    <p:extLst>
      <p:ext uri="{BB962C8B-B14F-4D97-AF65-F5344CB8AC3E}">
        <p14:creationId xmlns:p14="http://schemas.microsoft.com/office/powerpoint/2010/main" val="1156097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2">
            <a:extLst>
              <a:ext uri="{FF2B5EF4-FFF2-40B4-BE49-F238E27FC236}">
                <a16:creationId xmlns:a16="http://schemas.microsoft.com/office/drawing/2014/main" id="{58AA5A21-E67F-CB42-BC7D-58091922E8CF}"/>
              </a:ext>
            </a:extLst>
          </p:cNvPr>
          <p:cNvSpPr txBox="1">
            <a:spLocks/>
          </p:cNvSpPr>
          <p:nvPr/>
        </p:nvSpPr>
        <p:spPr>
          <a:xfrm>
            <a:off x="185065" y="729825"/>
            <a:ext cx="11821869" cy="6816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>
                <a:solidFill>
                  <a:srgbClr val="002060"/>
                </a:solidFill>
              </a:rPr>
              <a:t>Micronutrient Absorption in the Gastro Intestinal Tract (GIT): Physiology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463BF56-759C-4682-7B91-3B75C6BF28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63" t="25157" r="22453" b="11076"/>
          <a:stretch/>
        </p:blipFill>
        <p:spPr>
          <a:xfrm>
            <a:off x="185066" y="1332931"/>
            <a:ext cx="8331116" cy="536644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A9413DB-C77D-7948-7BA9-8630BA85D928}"/>
              </a:ext>
            </a:extLst>
          </p:cNvPr>
          <p:cNvSpPr txBox="1"/>
          <p:nvPr/>
        </p:nvSpPr>
        <p:spPr>
          <a:xfrm>
            <a:off x="7717979" y="1910965"/>
            <a:ext cx="42889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MD secondary to RESTRICTIVE or MALABSORPTIVE bariatric procedures are explained by different factors. 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65CCBCD-43C2-C6E6-29B4-0D290281E2DE}"/>
              </a:ext>
            </a:extLst>
          </p:cNvPr>
          <p:cNvSpPr/>
          <p:nvPr/>
        </p:nvSpPr>
        <p:spPr>
          <a:xfrm>
            <a:off x="0" y="0"/>
            <a:ext cx="12192000" cy="830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97C3623-B26A-DADF-A980-1CA9DB9E4AC5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355205"/>
          </a:xfrm>
          <a:prstGeom prst="rect">
            <a:avLst/>
          </a:prstGeom>
          <a:solidFill>
            <a:srgbClr val="0F377F"/>
          </a:solidFill>
          <a:ln w="50800">
            <a:noFill/>
          </a:ln>
        </p:spPr>
        <p:txBody>
          <a:bodyPr vert="horz" lIns="438912" tIns="219456" rIns="438912" bIns="219456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800" dirty="0">
              <a:solidFill>
                <a:srgbClr val="2AAFE5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08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tlas Of Bariatric and Metabolic Surgery Image">
            <a:extLst>
              <a:ext uri="{FF2B5EF4-FFF2-40B4-BE49-F238E27FC236}">
                <a16:creationId xmlns:a16="http://schemas.microsoft.com/office/drawing/2014/main" id="{0B232708-9831-3937-9743-EE6651ED4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72" y="1566585"/>
            <a:ext cx="2939997" cy="320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C869F0C-B463-9E71-E0ED-74EE500EFA0F}"/>
              </a:ext>
            </a:extLst>
          </p:cNvPr>
          <p:cNvSpPr txBox="1"/>
          <p:nvPr/>
        </p:nvSpPr>
        <p:spPr>
          <a:xfrm>
            <a:off x="763611" y="1045154"/>
            <a:ext cx="2939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</a:rPr>
              <a:t>Sleeve Gastrectomy</a:t>
            </a:r>
            <a:endParaRPr lang="it-IT" sz="2400" b="1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B4C8A06-E97D-E137-8AB0-93855FE976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2" t="13208" r="45165" b="66666"/>
          <a:stretch/>
        </p:blipFill>
        <p:spPr>
          <a:xfrm>
            <a:off x="5370329" y="830424"/>
            <a:ext cx="5103178" cy="234629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99A5F55-C76A-CDE5-6350-CC240614DA4C}"/>
              </a:ext>
            </a:extLst>
          </p:cNvPr>
          <p:cNvSpPr txBox="1"/>
          <p:nvPr/>
        </p:nvSpPr>
        <p:spPr>
          <a:xfrm>
            <a:off x="3851687" y="3207778"/>
            <a:ext cx="81404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C00000"/>
                </a:solidFill>
              </a:rPr>
              <a:t>SG affects the MICRONUTRIENTS status by changing: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Gastrointestinal motility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Gastric emptying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Gastro-duodenal transit time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HCL secretion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IF secretion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963AA8D-B495-5097-9C3A-B1DF72E492F7}"/>
              </a:ext>
            </a:extLst>
          </p:cNvPr>
          <p:cNvSpPr txBox="1"/>
          <p:nvPr/>
        </p:nvSpPr>
        <p:spPr>
          <a:xfrm>
            <a:off x="146957" y="4804085"/>
            <a:ext cx="33680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 type of weight-loss surgery that </a:t>
            </a:r>
            <a:r>
              <a:rPr lang="en-US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involves removing part of the stomach to make it smaller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1C772B3-D7D6-60DD-DB81-2C80628D88FE}"/>
              </a:ext>
            </a:extLst>
          </p:cNvPr>
          <p:cNvSpPr/>
          <p:nvPr/>
        </p:nvSpPr>
        <p:spPr>
          <a:xfrm>
            <a:off x="0" y="0"/>
            <a:ext cx="12192000" cy="830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8E6F2C-F77C-EBF2-BCE8-DD256919EF51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355205"/>
          </a:xfrm>
          <a:prstGeom prst="rect">
            <a:avLst/>
          </a:prstGeom>
          <a:solidFill>
            <a:srgbClr val="0F377F"/>
          </a:solidFill>
          <a:ln w="50800">
            <a:noFill/>
          </a:ln>
        </p:spPr>
        <p:txBody>
          <a:bodyPr vert="horz" lIns="438912" tIns="219456" rIns="438912" bIns="219456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800" dirty="0">
              <a:solidFill>
                <a:srgbClr val="2AAFE5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02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751611E-C7D9-B8F8-595A-AF675797389F}"/>
              </a:ext>
            </a:extLst>
          </p:cNvPr>
          <p:cNvSpPr txBox="1"/>
          <p:nvPr/>
        </p:nvSpPr>
        <p:spPr>
          <a:xfrm>
            <a:off x="3311361" y="3013501"/>
            <a:ext cx="85056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C00000"/>
                </a:solidFill>
              </a:rPr>
              <a:t>Roux-en-Y gastric bypass (RYGB) </a:t>
            </a:r>
            <a:r>
              <a:rPr lang="en-US" b="1" dirty="0">
                <a:solidFill>
                  <a:srgbClr val="C00000"/>
                </a:solidFill>
              </a:rPr>
              <a:t>affects the MICRONUTRIENT status by: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</a:rPr>
              <a:t>Changing the size of the stomach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</a:rPr>
              <a:t>Changing the gastrointestinal transit time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</a:rPr>
              <a:t>Bypassing the duodenum 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11336DC1-3A14-91E5-D224-86EA2161DA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13" t="18097" r="33877" b="35237"/>
          <a:stretch/>
        </p:blipFill>
        <p:spPr>
          <a:xfrm>
            <a:off x="3368870" y="939133"/>
            <a:ext cx="4038089" cy="1920070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BB41E3BD-F0F2-0C75-3E15-A6485803AEBB}"/>
              </a:ext>
            </a:extLst>
          </p:cNvPr>
          <p:cNvSpPr txBox="1"/>
          <p:nvPr/>
        </p:nvSpPr>
        <p:spPr>
          <a:xfrm>
            <a:off x="-599953" y="832701"/>
            <a:ext cx="46284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2060"/>
                </a:solidFill>
              </a:rPr>
              <a:t>Roux-en-Y gastric bypass</a:t>
            </a:r>
          </a:p>
          <a:p>
            <a:pPr algn="ctr"/>
            <a:r>
              <a:rPr lang="it-IT" sz="2000" b="1" dirty="0">
                <a:solidFill>
                  <a:srgbClr val="002060"/>
                </a:solidFill>
              </a:rPr>
              <a:t> (RYGB)</a:t>
            </a:r>
            <a:endParaRPr lang="it-IT" sz="2000" b="1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4AB366F-E585-AA81-C0F2-15E982C1EB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68" t="25661" r="22595" b="44151"/>
          <a:stretch/>
        </p:blipFill>
        <p:spPr>
          <a:xfrm>
            <a:off x="7603340" y="1186644"/>
            <a:ext cx="4502988" cy="1364543"/>
          </a:xfrm>
          <a:prstGeom prst="rect">
            <a:avLst/>
          </a:prstGeom>
        </p:spPr>
      </p:pic>
      <p:pic>
        <p:nvPicPr>
          <p:cNvPr id="7" name="Picture 2" descr="RYGB Roux-en-Y Gastric Bypass ">
            <a:extLst>
              <a:ext uri="{FF2B5EF4-FFF2-40B4-BE49-F238E27FC236}">
                <a16:creationId xmlns:a16="http://schemas.microsoft.com/office/drawing/2014/main" id="{22C5A252-5400-6897-9064-D67239A83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" y="1446727"/>
            <a:ext cx="3236590" cy="35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1A5EC1B-4EF8-8CA8-5C0D-64D7B75FE982}"/>
              </a:ext>
            </a:extLst>
          </p:cNvPr>
          <p:cNvSpPr txBox="1"/>
          <p:nvPr/>
        </p:nvSpPr>
        <p:spPr>
          <a:xfrm>
            <a:off x="1987421" y="4366746"/>
            <a:ext cx="10515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The main cause of MD after RYGB is bypassing the main sites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where the absorption of micronutrient occurs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FF27B22-BF9A-7C07-5215-1549F36C3506}"/>
              </a:ext>
            </a:extLst>
          </p:cNvPr>
          <p:cNvSpPr/>
          <p:nvPr/>
        </p:nvSpPr>
        <p:spPr>
          <a:xfrm>
            <a:off x="0" y="0"/>
            <a:ext cx="12192000" cy="830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74CDD6-9E1F-2588-4CDC-90F10C466D0E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355205"/>
          </a:xfrm>
          <a:prstGeom prst="rect">
            <a:avLst/>
          </a:prstGeom>
          <a:solidFill>
            <a:srgbClr val="0F377F"/>
          </a:solidFill>
          <a:ln w="50800">
            <a:noFill/>
          </a:ln>
        </p:spPr>
        <p:txBody>
          <a:bodyPr vert="horz" lIns="438912" tIns="219456" rIns="438912" bIns="219456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800" dirty="0">
              <a:solidFill>
                <a:srgbClr val="2AAFE5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4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751611E-C7D9-B8F8-595A-AF675797389F}"/>
              </a:ext>
            </a:extLst>
          </p:cNvPr>
          <p:cNvSpPr txBox="1"/>
          <p:nvPr/>
        </p:nvSpPr>
        <p:spPr>
          <a:xfrm>
            <a:off x="3289993" y="2304528"/>
            <a:ext cx="85056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C00000"/>
                </a:solidFill>
              </a:rPr>
              <a:t>One-Anastomosis Gastric Bypass (OAGB) </a:t>
            </a:r>
            <a:r>
              <a:rPr lang="en-US" b="1" dirty="0">
                <a:solidFill>
                  <a:srgbClr val="C00000"/>
                </a:solidFill>
              </a:rPr>
              <a:t>affects the MICRONUTRIENT status by: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002060"/>
                </a:solidFill>
              </a:rPr>
              <a:t>Changing the size of the stomach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BlinkMacSystemFont"/>
              </a:rPr>
              <a:t>B</a:t>
            </a:r>
            <a:r>
              <a:rPr lang="en-US" b="1" i="0" dirty="0">
                <a:solidFill>
                  <a:srgbClr val="002060"/>
                </a:solidFill>
                <a:effectLst/>
                <a:latin typeface="BlinkMacSystemFont"/>
              </a:rPr>
              <a:t>ypassing part of the small bowel (duodenum and part of the jejunum).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6A89B5-183F-5C5D-5DC2-D249BEE0ABCA}"/>
              </a:ext>
            </a:extLst>
          </p:cNvPr>
          <p:cNvSpPr txBox="1"/>
          <p:nvPr/>
        </p:nvSpPr>
        <p:spPr>
          <a:xfrm>
            <a:off x="689571" y="3829206"/>
            <a:ext cx="108472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The main cause of MD after OAGB is bypassing the main sites where the absorption of micronutrients occurs</a:t>
            </a:r>
            <a:endParaRPr lang="it-IT" sz="2800" b="1" dirty="0">
              <a:solidFill>
                <a:srgbClr val="C00000"/>
              </a:solidFill>
            </a:endParaRPr>
          </a:p>
        </p:txBody>
      </p:sp>
      <p:pic>
        <p:nvPicPr>
          <p:cNvPr id="2" name="Picture 2" descr="One Anastomosis Gastric Bypass | Roux-en-Y Bypass">
            <a:extLst>
              <a:ext uri="{FF2B5EF4-FFF2-40B4-BE49-F238E27FC236}">
                <a16:creationId xmlns:a16="http://schemas.microsoft.com/office/drawing/2014/main" id="{CBDC1958-60D9-3A24-E01F-645677643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50" y="1201360"/>
            <a:ext cx="1938028" cy="250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D371AAF-67C0-013D-8C90-4DE9D65C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05" t="16100" r="33561" b="65388"/>
          <a:stretch/>
        </p:blipFill>
        <p:spPr>
          <a:xfrm>
            <a:off x="4322733" y="755792"/>
            <a:ext cx="5232160" cy="147511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1C599D8-2A55-89F9-645D-F5C0BC9247A7}"/>
              </a:ext>
            </a:extLst>
          </p:cNvPr>
          <p:cNvSpPr txBox="1"/>
          <p:nvPr/>
        </p:nvSpPr>
        <p:spPr>
          <a:xfrm>
            <a:off x="-372646" y="847417"/>
            <a:ext cx="46284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2060"/>
                </a:solidFill>
              </a:rPr>
              <a:t>One Anastomosis gastric bypass</a:t>
            </a:r>
          </a:p>
          <a:p>
            <a:pPr algn="ctr"/>
            <a:r>
              <a:rPr lang="it-IT" sz="2000" b="1" dirty="0">
                <a:solidFill>
                  <a:srgbClr val="002060"/>
                </a:solidFill>
              </a:rPr>
              <a:t> (OAGB)</a:t>
            </a:r>
            <a:endParaRPr lang="it-IT" sz="2000" b="1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B507A1A-C373-8588-CFA2-D6B27ABF9A2E}"/>
              </a:ext>
            </a:extLst>
          </p:cNvPr>
          <p:cNvSpPr/>
          <p:nvPr/>
        </p:nvSpPr>
        <p:spPr>
          <a:xfrm>
            <a:off x="0" y="0"/>
            <a:ext cx="12192000" cy="830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0965D84-5BB6-BDA2-17CE-5C1F92B0F0EA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355205"/>
          </a:xfrm>
          <a:prstGeom prst="rect">
            <a:avLst/>
          </a:prstGeom>
          <a:solidFill>
            <a:srgbClr val="0F377F"/>
          </a:solidFill>
          <a:ln w="50800">
            <a:noFill/>
          </a:ln>
        </p:spPr>
        <p:txBody>
          <a:bodyPr vert="horz" lIns="438912" tIns="219456" rIns="438912" bIns="219456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800" dirty="0">
              <a:solidFill>
                <a:srgbClr val="2AAFE5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788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uodenal-switch-pop-up">
            <a:extLst>
              <a:ext uri="{FF2B5EF4-FFF2-40B4-BE49-F238E27FC236}">
                <a16:creationId xmlns:a16="http://schemas.microsoft.com/office/drawing/2014/main" id="{96683D5E-46B0-732F-FE0C-0278C94BED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4"/>
          <a:stretch/>
        </p:blipFill>
        <p:spPr bwMode="auto">
          <a:xfrm>
            <a:off x="-87087" y="1631910"/>
            <a:ext cx="3007567" cy="288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97B5EEE-BA79-98CE-0058-799D827C38BD}"/>
              </a:ext>
            </a:extLst>
          </p:cNvPr>
          <p:cNvSpPr txBox="1"/>
          <p:nvPr/>
        </p:nvSpPr>
        <p:spPr>
          <a:xfrm>
            <a:off x="-552316" y="905075"/>
            <a:ext cx="46284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002060"/>
                </a:solidFill>
                <a:effectLst/>
              </a:rPr>
              <a:t>Biliopancreatic diversion </a:t>
            </a:r>
          </a:p>
          <a:p>
            <a:pPr algn="ctr"/>
            <a:r>
              <a:rPr lang="en-US" b="1" i="0" dirty="0">
                <a:solidFill>
                  <a:srgbClr val="002060"/>
                </a:solidFill>
                <a:effectLst/>
              </a:rPr>
              <a:t>with duodenal switch (BPD-DS)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99AEDE8-096F-04D3-9903-F1076BBC4DB3}"/>
              </a:ext>
            </a:extLst>
          </p:cNvPr>
          <p:cNvSpPr txBox="1"/>
          <p:nvPr/>
        </p:nvSpPr>
        <p:spPr>
          <a:xfrm>
            <a:off x="2453949" y="1876267"/>
            <a:ext cx="9265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C00000"/>
                </a:solidFill>
              </a:rPr>
              <a:t>Biliopancreatic diversion with duodenal switch (BPD-DS) affects the MICRONUTRIENT status by: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</a:rPr>
              <a:t>Exclusion of the jejunum from the alimentary tract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</a:rPr>
              <a:t>The short common channel of the BPD-DS deteriorates the absorption of fat-soluble vitamin (A, D, E, and K).  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241797-F69B-DF7A-8B62-2F9CAA8A5A55}"/>
              </a:ext>
            </a:extLst>
          </p:cNvPr>
          <p:cNvSpPr txBox="1"/>
          <p:nvPr/>
        </p:nvSpPr>
        <p:spPr>
          <a:xfrm>
            <a:off x="1416696" y="4381318"/>
            <a:ext cx="105373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The main mechanism contributing to fat-soluble vitamin deficiencies is delayed mixing of dietary fat with pancreatic enzymes and bile salts, creating fat malabsorption.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0759ECF-B289-52F8-0805-6B0A667D20A1}"/>
              </a:ext>
            </a:extLst>
          </p:cNvPr>
          <p:cNvSpPr/>
          <p:nvPr/>
        </p:nvSpPr>
        <p:spPr>
          <a:xfrm>
            <a:off x="0" y="0"/>
            <a:ext cx="12192000" cy="830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48A59C-1B65-8C87-B8A8-19B2759F56F0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355205"/>
          </a:xfrm>
          <a:prstGeom prst="rect">
            <a:avLst/>
          </a:prstGeom>
          <a:solidFill>
            <a:srgbClr val="0F377F"/>
          </a:solidFill>
          <a:ln w="50800">
            <a:noFill/>
          </a:ln>
        </p:spPr>
        <p:txBody>
          <a:bodyPr vert="horz" lIns="438912" tIns="219456" rIns="438912" bIns="219456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800" dirty="0">
              <a:solidFill>
                <a:srgbClr val="2AAFE5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972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>
            <a:extLst>
              <a:ext uri="{FF2B5EF4-FFF2-40B4-BE49-F238E27FC236}">
                <a16:creationId xmlns:a16="http://schemas.microsoft.com/office/drawing/2014/main" id="{2A21E552-B68F-25ED-3F62-60EA7D82CC72}"/>
              </a:ext>
            </a:extLst>
          </p:cNvPr>
          <p:cNvSpPr txBox="1">
            <a:spLocks/>
          </p:cNvSpPr>
          <p:nvPr/>
        </p:nvSpPr>
        <p:spPr>
          <a:xfrm>
            <a:off x="-1326033" y="840403"/>
            <a:ext cx="9445925" cy="68165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rgbClr val="002060"/>
                </a:solidFill>
              </a:rPr>
              <a:t>Vitamin B</a:t>
            </a:r>
            <a:r>
              <a:rPr lang="it-IT" baseline="-25000" dirty="0">
                <a:solidFill>
                  <a:srgbClr val="002060"/>
                </a:solidFill>
              </a:rPr>
              <a:t>12</a:t>
            </a:r>
            <a:r>
              <a:rPr lang="it-IT" dirty="0">
                <a:solidFill>
                  <a:srgbClr val="002060"/>
                </a:solidFill>
              </a:rPr>
              <a:t> (Cobalamin)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968A058F-FB42-5755-CFF9-50C2C195F319}"/>
              </a:ext>
            </a:extLst>
          </p:cNvPr>
          <p:cNvGrpSpPr/>
          <p:nvPr/>
        </p:nvGrpSpPr>
        <p:grpSpPr>
          <a:xfrm>
            <a:off x="70990" y="2069257"/>
            <a:ext cx="6040030" cy="4658467"/>
            <a:chOff x="312530" y="1685159"/>
            <a:chExt cx="6452119" cy="4913169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7DDBEB16-4EA4-6B41-7D81-CE960DB97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530" y="1685159"/>
              <a:ext cx="6452119" cy="4913169"/>
            </a:xfrm>
            <a:prstGeom prst="rect">
              <a:avLst/>
            </a:prstGeom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423537A-9A7B-70B3-6DE4-F7476CCDE9B0}"/>
                </a:ext>
              </a:extLst>
            </p:cNvPr>
            <p:cNvSpPr/>
            <p:nvPr/>
          </p:nvSpPr>
          <p:spPr>
            <a:xfrm>
              <a:off x="312530" y="5805107"/>
              <a:ext cx="2447923" cy="7841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EAFFA89-09E4-60CF-640F-5E9490BCF71A}"/>
              </a:ext>
            </a:extLst>
          </p:cNvPr>
          <p:cNvSpPr txBox="1"/>
          <p:nvPr/>
        </p:nvSpPr>
        <p:spPr>
          <a:xfrm>
            <a:off x="70990" y="1422926"/>
            <a:ext cx="6040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Intrinsic factor (IF), synthesized by the parietal cells of the stomach, plays a major role in cobalamin absorption</a:t>
            </a:r>
            <a:endParaRPr lang="it-IT" dirty="0"/>
          </a:p>
        </p:txBody>
      </p:sp>
      <p:pic>
        <p:nvPicPr>
          <p:cNvPr id="1026" name="Picture 2" descr="Atlas Of Bariatric and Metabolic Surgery Image">
            <a:extLst>
              <a:ext uri="{FF2B5EF4-FFF2-40B4-BE49-F238E27FC236}">
                <a16:creationId xmlns:a16="http://schemas.microsoft.com/office/drawing/2014/main" id="{8DBEDE08-68B8-9B5D-FC7B-8134C4B18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71" y="1159181"/>
            <a:ext cx="2939997" cy="320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8F58F3C-7DAA-682D-36B6-87CE1EBBA9AF}"/>
              </a:ext>
            </a:extLst>
          </p:cNvPr>
          <p:cNvSpPr txBox="1"/>
          <p:nvPr/>
        </p:nvSpPr>
        <p:spPr>
          <a:xfrm>
            <a:off x="9060150" y="2353236"/>
            <a:ext cx="301904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002060"/>
                </a:solidFill>
              </a:rPr>
              <a:t>After SG, gastric fundus resection result in decreased secretion of IF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002060"/>
                </a:solidFill>
              </a:rPr>
              <a:t>Decreased IF secretion is currently considered the main driver of the post-surgical B</a:t>
            </a:r>
            <a:r>
              <a:rPr lang="en-US" sz="1400" b="1" baseline="-25000" dirty="0">
                <a:solidFill>
                  <a:srgbClr val="002060"/>
                </a:solidFill>
              </a:rPr>
              <a:t>12</a:t>
            </a:r>
            <a:r>
              <a:rPr lang="en-US" sz="1400" b="1" dirty="0">
                <a:solidFill>
                  <a:srgbClr val="002060"/>
                </a:solidFill>
              </a:rPr>
              <a:t> deficiency</a:t>
            </a:r>
            <a:endParaRPr lang="it-IT" sz="1400" b="1" dirty="0">
              <a:solidFill>
                <a:srgbClr val="00206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9EDA66E-4560-0AA2-9E32-E1044FAECC00}"/>
              </a:ext>
            </a:extLst>
          </p:cNvPr>
          <p:cNvSpPr txBox="1"/>
          <p:nvPr/>
        </p:nvSpPr>
        <p:spPr>
          <a:xfrm>
            <a:off x="8251164" y="1458075"/>
            <a:ext cx="20272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002060"/>
                </a:solidFill>
              </a:rPr>
              <a:t>Sleeve Gastrectomy (SG)</a:t>
            </a:r>
            <a:endParaRPr lang="it-IT" sz="1400" b="1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A4D2EFD-B56C-A49A-E6CD-96107A3C8897}"/>
              </a:ext>
            </a:extLst>
          </p:cNvPr>
          <p:cNvSpPr txBox="1"/>
          <p:nvPr/>
        </p:nvSpPr>
        <p:spPr>
          <a:xfrm>
            <a:off x="6510899" y="769965"/>
            <a:ext cx="56904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deficiency is reported in 10–20% of SG patients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1B852C7-8E47-377B-4883-39FB6D540900}"/>
              </a:ext>
            </a:extLst>
          </p:cNvPr>
          <p:cNvSpPr/>
          <p:nvPr/>
        </p:nvSpPr>
        <p:spPr>
          <a:xfrm>
            <a:off x="9862457" y="5906278"/>
            <a:ext cx="2192694" cy="830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F0491BC-3992-784B-9C41-8DB2C0C544E7}"/>
              </a:ext>
            </a:extLst>
          </p:cNvPr>
          <p:cNvSpPr/>
          <p:nvPr/>
        </p:nvSpPr>
        <p:spPr>
          <a:xfrm>
            <a:off x="0" y="0"/>
            <a:ext cx="12192000" cy="830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8484C57-C7CA-79C8-38CD-3EBB53F7CA7C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355205"/>
          </a:xfrm>
          <a:prstGeom prst="rect">
            <a:avLst/>
          </a:prstGeom>
          <a:solidFill>
            <a:srgbClr val="0F377F"/>
          </a:solidFill>
          <a:ln w="50800">
            <a:noFill/>
          </a:ln>
        </p:spPr>
        <p:txBody>
          <a:bodyPr vert="horz" lIns="438912" tIns="219456" rIns="438912" bIns="219456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800" dirty="0">
              <a:solidFill>
                <a:srgbClr val="2AAFE5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BE3CC94-9F77-7743-E188-0A256DF2CEFB}"/>
              </a:ext>
            </a:extLst>
          </p:cNvPr>
          <p:cNvSpPr txBox="1"/>
          <p:nvPr/>
        </p:nvSpPr>
        <p:spPr>
          <a:xfrm>
            <a:off x="6308520" y="5888101"/>
            <a:ext cx="57466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/>
              <a:t>Obeid, R et al. </a:t>
            </a:r>
            <a:r>
              <a:rPr lang="it-IT" sz="1200" dirty="0"/>
              <a:t>Vitamin B12 Intake From Animal Foods, Biomarkers, and Health Aspects. Front Nutr. 2019, 6, 93.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/>
              <a:t>Parrott, J et al. </a:t>
            </a:r>
            <a:r>
              <a:rPr lang="it-IT" sz="1200" dirty="0"/>
              <a:t>ASMBS Integrated Health Nutritional Guidelines for the Surgical Weight Loss Patient 2016 Update: Micronutrients. Surg. Obes. Relat. Dis. 2017, 13, 727–741.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A3F4765-74DC-81AA-E891-911B6485FA08}"/>
              </a:ext>
            </a:extLst>
          </p:cNvPr>
          <p:cNvSpPr txBox="1"/>
          <p:nvPr/>
        </p:nvSpPr>
        <p:spPr>
          <a:xfrm>
            <a:off x="6308520" y="4425516"/>
            <a:ext cx="6146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Administration of high doses of B12 is recommended to be initiated right after BMS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48E3B60-703F-7213-7604-70B88796CF0D}"/>
              </a:ext>
            </a:extLst>
          </p:cNvPr>
          <p:cNvSpPr txBox="1"/>
          <p:nvPr/>
        </p:nvSpPr>
        <p:spPr>
          <a:xfrm>
            <a:off x="6399458" y="5203364"/>
            <a:ext cx="5564756" cy="646331"/>
          </a:xfrm>
          <a:prstGeom prst="rect">
            <a:avLst/>
          </a:prstGeom>
          <a:solidFill>
            <a:srgbClr val="E98B0D"/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/>
              <a:t>350–500 mcg daily (sublingual/liquid) or 1000 mcg monthly (parenteral)</a:t>
            </a:r>
          </a:p>
        </p:txBody>
      </p:sp>
    </p:spTree>
    <p:extLst>
      <p:ext uri="{BB962C8B-B14F-4D97-AF65-F5344CB8AC3E}">
        <p14:creationId xmlns:p14="http://schemas.microsoft.com/office/powerpoint/2010/main" val="31097724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734</TotalTime>
  <Words>1349</Words>
  <Application>Microsoft Office PowerPoint</Application>
  <PresentationFormat>Widescreen</PresentationFormat>
  <Paragraphs>108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Arial</vt:lpstr>
      <vt:lpstr>BlinkMacSystemFont</vt:lpstr>
      <vt:lpstr>Calibri</vt:lpstr>
      <vt:lpstr>Helvetica</vt:lpstr>
      <vt:lpstr>Wingdings</vt:lpstr>
      <vt:lpstr>RetrospectVTI</vt:lpstr>
      <vt:lpstr>IPOVITAMINOSI E DEFICIT DI MICRONUTRIENTI DOPO CHIRURGIA BARIATRICA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Luigi SCHIAVO</cp:lastModifiedBy>
  <cp:revision>17</cp:revision>
  <dcterms:created xsi:type="dcterms:W3CDTF">2022-02-27T17:36:31Z</dcterms:created>
  <dcterms:modified xsi:type="dcterms:W3CDTF">2024-04-07T19:50:31Z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